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342" r:id="rId5"/>
    <p:sldId id="351" r:id="rId6"/>
    <p:sldId id="352" r:id="rId7"/>
    <p:sldId id="360" r:id="rId8"/>
    <p:sldId id="348" r:id="rId9"/>
    <p:sldId id="364" r:id="rId10"/>
    <p:sldId id="362" r:id="rId11"/>
    <p:sldId id="354" r:id="rId12"/>
    <p:sldId id="372" r:id="rId13"/>
    <p:sldId id="349" r:id="rId14"/>
    <p:sldId id="374" r:id="rId15"/>
    <p:sldId id="355" r:id="rId16"/>
    <p:sldId id="373" r:id="rId17"/>
    <p:sldId id="368" r:id="rId18"/>
    <p:sldId id="357" r:id="rId19"/>
    <p:sldId id="358" r:id="rId20"/>
    <p:sldId id="365" r:id="rId21"/>
    <p:sldId id="369" r:id="rId22"/>
    <p:sldId id="344" r:id="rId23"/>
    <p:sldId id="371" r:id="rId24"/>
    <p:sldId id="377" r:id="rId25"/>
    <p:sldId id="375" r:id="rId26"/>
    <p:sldId id="345" r:id="rId27"/>
    <p:sldId id="359" r:id="rId28"/>
    <p:sldId id="35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16" d="100"/>
          <a:sy n="116" d="100"/>
        </p:scale>
        <p:origin x="39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F6E30E-0175-2F8A-FDF5-1C83310590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AAAB0-E1DD-91B6-D616-9C19CE6150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1780B-804E-4402-AC8C-B963792DBAF8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C5C1E-8494-FC0A-6DE5-BB0F51D554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5B8E62-ECCC-8CED-4FC9-B2FE981141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42D5A-51DB-49EE-BBB5-9B37E4F40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841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2/24/2023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180603" y="620466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3667433" y="3443975"/>
            <a:ext cx="0" cy="210312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481242" y="3507983"/>
            <a:ext cx="0" cy="210312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74764" y="343428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184373" y="3470695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35706" y="3443976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r>
              <a:rPr lang="en-US" dirty="0"/>
              <a:t>/20</a:t>
            </a: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5" y="1623781"/>
            <a:ext cx="12191998" cy="1323440"/>
          </a:xfrm>
        </p:spPr>
        <p:txBody>
          <a:bodyPr/>
          <a:lstStyle/>
          <a:p>
            <a:r>
              <a:rPr lang="en-US" dirty="0"/>
              <a:t>Truck Platooning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48816"/>
            <a:ext cx="12192000" cy="13234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Ghazaleh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Hadian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Behnoosh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Hashemi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Roghieh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Farajialamooti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Danial Rafiee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Ali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Beiti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82323"/>
            <a:ext cx="5640636" cy="1325563"/>
          </a:xfrm>
        </p:spPr>
        <p:txBody>
          <a:bodyPr/>
          <a:lstStyle/>
          <a:p>
            <a:r>
              <a:rPr lang="en-US" sz="2800" dirty="0"/>
              <a:t>Use Case-Platoon Formation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0876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FAA4F0-B6C9-D744-86F6-28861313A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236" y="672029"/>
            <a:ext cx="5486400" cy="576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82323"/>
            <a:ext cx="5640636" cy="1325563"/>
          </a:xfrm>
        </p:spPr>
        <p:txBody>
          <a:bodyPr/>
          <a:lstStyle/>
          <a:p>
            <a:r>
              <a:rPr lang="en-US" sz="2800" dirty="0"/>
              <a:t>Use Case-Role Transformation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0876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7D6438F-BF20-427C-901E-77DC8E00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668" y="587914"/>
            <a:ext cx="5486400" cy="58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31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63764"/>
            <a:ext cx="5155474" cy="1325563"/>
          </a:xfrm>
        </p:spPr>
        <p:txBody>
          <a:bodyPr/>
          <a:lstStyle/>
          <a:p>
            <a:r>
              <a:rPr lang="en-US" sz="2800" dirty="0"/>
              <a:t>State Machine - Leader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8258" y="640876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FFE456-2658-191B-A1DB-02970DF60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491" y="426719"/>
            <a:ext cx="5716959" cy="59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25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63764"/>
            <a:ext cx="5155474" cy="1325563"/>
          </a:xfrm>
        </p:spPr>
        <p:txBody>
          <a:bodyPr/>
          <a:lstStyle/>
          <a:p>
            <a:r>
              <a:rPr lang="en-US" sz="2800" dirty="0"/>
              <a:t>State Machine - Follower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8258" y="640876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65332-8D2D-44DB-830B-1236A7D13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034" y="510881"/>
            <a:ext cx="5659558" cy="587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63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013BB-E62A-A6C4-9558-FDE10870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25E284-2CC8-E60B-B12D-90B7260B2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58" y="2492950"/>
            <a:ext cx="10515600" cy="1325563"/>
          </a:xfrm>
        </p:spPr>
        <p:txBody>
          <a:bodyPr/>
          <a:lstStyle/>
          <a:p>
            <a:r>
              <a:rPr lang="en-US" dirty="0"/>
              <a:t>Requirements Diagram</a:t>
            </a:r>
          </a:p>
        </p:txBody>
      </p:sp>
    </p:spTree>
    <p:extLst>
      <p:ext uri="{BB962C8B-B14F-4D97-AF65-F5344CB8AC3E}">
        <p14:creationId xmlns:p14="http://schemas.microsoft.com/office/powerpoint/2010/main" val="1533767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42E6DA9-1022-1CB8-245D-FD40E3F74E2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6B240C4A-105C-90D9-19D4-40FCF737BE5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59605" y="666683"/>
            <a:ext cx="4225310" cy="5735783"/>
          </a:xfrm>
        </p:spPr>
        <p:txBody>
          <a:bodyPr/>
          <a:lstStyle/>
          <a:p>
            <a:pPr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latin typeface="Biome" pitchFamily="34"/>
              </a:rPr>
              <a:t>Platoon behavior:</a:t>
            </a:r>
          </a:p>
          <a:p>
            <a:pPr marL="1085850" lvl="1" indent="-285750"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Biome" pitchFamily="34"/>
                <a:cs typeface="Biome" pitchFamily="34"/>
              </a:rPr>
              <a:t>Platoon formation</a:t>
            </a:r>
          </a:p>
          <a:p>
            <a:pPr marL="1085850" lvl="1" indent="-285750"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Biome" pitchFamily="34"/>
                <a:ea typeface="SimSun" pitchFamily="2"/>
                <a:cs typeface="Biome" pitchFamily="34"/>
              </a:rPr>
              <a:t>Distance maintenance</a:t>
            </a:r>
            <a:endParaRPr lang="en-US" b="1" dirty="0">
              <a:latin typeface="Biome" pitchFamily="34"/>
              <a:ea typeface="SimSun" pitchFamily="2"/>
              <a:cs typeface="Biome" pitchFamily="34"/>
            </a:endParaRPr>
          </a:p>
          <a:p>
            <a:pPr marL="1085850" lvl="1" indent="-285750"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latin typeface="Biome" pitchFamily="34"/>
                <a:ea typeface="SimSun" pitchFamily="2"/>
                <a:cs typeface="Biome" pitchFamily="34"/>
              </a:rPr>
              <a:t>Uniform distance</a:t>
            </a:r>
            <a:endParaRPr lang="en-US" sz="1600" b="1" dirty="0">
              <a:latin typeface="Biome" pitchFamily="34"/>
              <a:ea typeface="SimSun" pitchFamily="2"/>
              <a:cs typeface="Biome" pitchFamily="34"/>
            </a:endParaRPr>
          </a:p>
          <a:p>
            <a:pPr marL="1085850" lvl="1" indent="-285750"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latin typeface="Biome" pitchFamily="34"/>
                <a:ea typeface="SimSun" pitchFamily="2"/>
                <a:cs typeface="Biome" pitchFamily="34"/>
              </a:rPr>
              <a:t>Decoupling distance</a:t>
            </a:r>
            <a:endParaRPr lang="en-US" sz="1600" b="1" dirty="0">
              <a:latin typeface="Biome" pitchFamily="34"/>
              <a:ea typeface="SimSun" pitchFamily="2"/>
              <a:cs typeface="Biome" pitchFamily="34"/>
            </a:endParaRPr>
          </a:p>
          <a:p>
            <a:pPr marL="1085850" lvl="1" indent="-285750"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latin typeface="Biome" pitchFamily="34"/>
                <a:ea typeface="SimSun" pitchFamily="2"/>
                <a:cs typeface="Biome" pitchFamily="34"/>
              </a:rPr>
              <a:t>Position control</a:t>
            </a:r>
            <a:endParaRPr lang="en-US" sz="1600" b="1" dirty="0">
              <a:latin typeface="Biome" pitchFamily="34"/>
              <a:ea typeface="SimSun" pitchFamily="2"/>
              <a:cs typeface="Biome" pitchFamily="34"/>
            </a:endParaRPr>
          </a:p>
          <a:p>
            <a:pPr marL="1085850" lvl="1" indent="-285750"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latin typeface="Biome" pitchFamily="34"/>
                <a:ea typeface="SimSun" pitchFamily="2"/>
                <a:cs typeface="Biome" pitchFamily="34"/>
              </a:rPr>
              <a:t>Driving</a:t>
            </a:r>
            <a:endParaRPr lang="en-US" sz="1600" b="1" dirty="0">
              <a:latin typeface="Biome" pitchFamily="34"/>
              <a:ea typeface="SimSun" pitchFamily="2"/>
              <a:cs typeface="Biome" pitchFamily="34"/>
            </a:endParaRPr>
          </a:p>
          <a:p>
            <a:pPr marL="1085850" lvl="1" indent="-285750"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latin typeface="Biome" pitchFamily="34"/>
                <a:ea typeface="SimSun" pitchFamily="2"/>
                <a:cs typeface="Biome" pitchFamily="34"/>
              </a:rPr>
              <a:t>Obstacle avoidance</a:t>
            </a:r>
          </a:p>
          <a:p>
            <a:pPr marL="1085850" lvl="1" indent="-285750">
              <a:buClr>
                <a:srgbClr val="FFFFFF"/>
              </a:buClr>
              <a:buFont typeface="Wingdings" panose="05000000000000000000" pitchFamily="2" charset="2"/>
              <a:buChar char="v"/>
            </a:pPr>
            <a:endParaRPr lang="en-US" sz="1600" dirty="0">
              <a:latin typeface="Biome" pitchFamily="34"/>
              <a:ea typeface="SimSun" pitchFamily="2"/>
              <a:cs typeface="Biome" pitchFamily="34"/>
            </a:endParaRPr>
          </a:p>
          <a:p>
            <a:pPr>
              <a:buClr>
                <a:srgbClr val="FFFFFF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latin typeface="Biome" pitchFamily="34"/>
                <a:ea typeface="SimSun" pitchFamily="2"/>
              </a:rPr>
              <a:t>Communication behavior:</a:t>
            </a:r>
            <a:r>
              <a:rPr lang="en-US" sz="1600" dirty="0">
                <a:latin typeface="Biome" pitchFamily="34"/>
                <a:ea typeface="SimSun" pitchFamily="2"/>
              </a:rPr>
              <a:t> </a:t>
            </a:r>
          </a:p>
          <a:p>
            <a:pPr marL="1085850" lvl="1" indent="-285750"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US" sz="1400" dirty="0">
                <a:latin typeface="Biome" pitchFamily="34"/>
                <a:ea typeface="SimSun" pitchFamily="2"/>
                <a:cs typeface="Biome" pitchFamily="34"/>
              </a:rPr>
              <a:t>Sensor data</a:t>
            </a:r>
          </a:p>
          <a:p>
            <a:pPr marL="1085850" lvl="1" indent="-285750"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US" sz="1400" dirty="0">
                <a:latin typeface="Biome" pitchFamily="34"/>
                <a:ea typeface="SimSun" pitchFamily="2"/>
                <a:cs typeface="Biome" pitchFamily="34"/>
              </a:rPr>
              <a:t>V2V data</a:t>
            </a:r>
          </a:p>
          <a:p>
            <a:pPr marL="1085850" lvl="1" indent="-285750">
              <a:buClr>
                <a:srgbClr val="FFFFFF"/>
              </a:buClr>
              <a:buFont typeface="Wingdings" panose="05000000000000000000" pitchFamily="2" charset="2"/>
              <a:buChar char="v"/>
            </a:pPr>
            <a:endParaRPr lang="en-US" sz="1400" dirty="0">
              <a:latin typeface="Biome" pitchFamily="34"/>
              <a:ea typeface="SimSun" pitchFamily="2"/>
              <a:cs typeface="Biome" pitchFamily="34"/>
            </a:endParaRPr>
          </a:p>
          <a:p>
            <a:pPr>
              <a:buClr>
                <a:srgbClr val="FFFFFF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b="1" dirty="0">
                <a:latin typeface="Biome" pitchFamily="34"/>
                <a:ea typeface="SimSun" pitchFamily="2"/>
              </a:rPr>
              <a:t>Design Requirements:</a:t>
            </a:r>
            <a:r>
              <a:rPr lang="en-US" dirty="0">
                <a:latin typeface="Biome" pitchFamily="34"/>
                <a:ea typeface="SimSun" pitchFamily="2"/>
              </a:rPr>
              <a:t> </a:t>
            </a:r>
          </a:p>
          <a:p>
            <a:pPr marL="1085850" lvl="1" indent="-285750"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US" sz="1400" dirty="0">
                <a:latin typeface="Biome" pitchFamily="34"/>
                <a:ea typeface="SimSun" pitchFamily="2"/>
                <a:cs typeface="Biome" pitchFamily="34"/>
              </a:rPr>
              <a:t>Design</a:t>
            </a:r>
          </a:p>
          <a:p>
            <a:pPr marL="1085850" lvl="1" indent="-285750"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US" sz="1400" dirty="0">
                <a:latin typeface="Biome" pitchFamily="34"/>
                <a:ea typeface="SimSun" pitchFamily="2"/>
                <a:cs typeface="Biome" pitchFamily="34"/>
              </a:rPr>
              <a:t>Failure strategy</a:t>
            </a:r>
          </a:p>
          <a:p>
            <a:pPr marL="1085850" lvl="1" indent="-285750">
              <a:buClr>
                <a:srgbClr val="FFFFFF"/>
              </a:buClr>
              <a:buFont typeface="Wingdings" panose="05000000000000000000" pitchFamily="2" charset="2"/>
              <a:buChar char="v"/>
            </a:pPr>
            <a:endParaRPr lang="en-US" sz="1400" dirty="0">
              <a:latin typeface="Biome" pitchFamily="34"/>
              <a:ea typeface="SimSun" pitchFamily="2"/>
              <a:cs typeface="Biome" pitchFamily="34"/>
            </a:endParaRPr>
          </a:p>
          <a:p>
            <a:pPr>
              <a:buClr>
                <a:srgbClr val="FFFFFF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latin typeface="Biome" pitchFamily="34"/>
                <a:ea typeface="SimSun" pitchFamily="2"/>
              </a:rPr>
              <a:t>Failure strategy: </a:t>
            </a:r>
          </a:p>
          <a:p>
            <a:pPr marL="1085850" lvl="1" indent="-285750"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US" sz="1400" dirty="0">
                <a:latin typeface="Biome" pitchFamily="34"/>
                <a:ea typeface="SimSun" pitchFamily="2"/>
                <a:cs typeface="Biome" pitchFamily="34"/>
              </a:rPr>
              <a:t>Emergency stop</a:t>
            </a:r>
          </a:p>
          <a:p>
            <a:pPr marL="1085850" lvl="1" indent="-285750"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US" sz="1400" dirty="0">
                <a:latin typeface="Biome" pitchFamily="34"/>
                <a:cs typeface="Biome" pitchFamily="34"/>
              </a:rPr>
              <a:t>Communication failure</a:t>
            </a:r>
            <a:endParaRPr lang="en-US" sz="1400" dirty="0">
              <a:latin typeface="Biome" pitchFamily="34"/>
              <a:ea typeface="SimSun" pitchFamily="2"/>
              <a:cs typeface="Biome" pitchFamily="34"/>
            </a:endParaRPr>
          </a:p>
          <a:p>
            <a:pPr marL="0" indent="0">
              <a:buNone/>
            </a:pPr>
            <a:endParaRPr lang="en-US" b="1" dirty="0">
              <a:latin typeface="Biome" pitchFamily="34"/>
            </a:endParaRP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B1564C4D-92E6-68AE-D357-47B8A40FA2DC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274" y="6408760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95FCFAE-B560-D859-A8D2-F9B1C3E71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0" y="394334"/>
            <a:ext cx="5819295" cy="61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30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42" y="2502397"/>
            <a:ext cx="10515600" cy="1325563"/>
          </a:xfrm>
        </p:spPr>
        <p:txBody>
          <a:bodyPr/>
          <a:lstStyle/>
          <a:p>
            <a:r>
              <a:rPr lang="en-US" dirty="0"/>
              <a:t>Failure Management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1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B8148-E5CD-9B7B-FC07-C714017B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C0E77F33-5B3A-F601-2B68-A22733AD03CC}"/>
              </a:ext>
            </a:extLst>
          </p:cNvPr>
          <p:cNvSpPr txBox="1"/>
          <p:nvPr/>
        </p:nvSpPr>
        <p:spPr>
          <a:xfrm>
            <a:off x="220585" y="1998006"/>
            <a:ext cx="5529943" cy="2555764"/>
          </a:xfrm>
          <a:prstGeom prst="rect">
            <a:avLst/>
          </a:prstGeom>
          <a:noFill/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indent="-342900">
              <a:lnSpc>
                <a:spcPct val="200000"/>
              </a:lnSpc>
              <a:buSzPct val="100000"/>
              <a:buFont typeface="Wingdings" pitchFamily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kern="0" dirty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rPr>
              <a:t>V2V Communication Failure</a:t>
            </a:r>
          </a:p>
          <a:p>
            <a:pPr marL="342900" indent="-342900">
              <a:lnSpc>
                <a:spcPct val="200000"/>
              </a:lnSpc>
              <a:buSzPct val="100000"/>
              <a:buFont typeface="Wingdings" pitchFamily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 dirty="0">
              <a:solidFill>
                <a:srgbClr val="00FFFF"/>
              </a:solidFill>
              <a:uFillTx/>
              <a:latin typeface="+mj-lt"/>
              <a:cs typeface="Biome" pitchFamily="34"/>
            </a:endParaRPr>
          </a:p>
          <a:p>
            <a:pPr marL="342900" marR="0" lvl="0" indent="-34290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rPr>
              <a:t>Sensing Data Failure</a:t>
            </a:r>
          </a:p>
        </p:txBody>
      </p:sp>
      <p:pic>
        <p:nvPicPr>
          <p:cNvPr id="7" name="image10.jpg">
            <a:extLst>
              <a:ext uri="{FF2B5EF4-FFF2-40B4-BE49-F238E27FC236}">
                <a16:creationId xmlns:a16="http://schemas.microsoft.com/office/drawing/2014/main" id="{059C3F05-8051-3C2A-BC72-6475D96401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96000" y="679450"/>
            <a:ext cx="5442699" cy="617855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642185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860F9-F8F0-1D09-901B-6511C601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BE12C5-6CA2-7CEB-7177-E9DE0964B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593" y="2535448"/>
            <a:ext cx="10515600" cy="1325563"/>
          </a:xfrm>
        </p:spPr>
        <p:txBody>
          <a:bodyPr/>
          <a:lstStyle/>
          <a:p>
            <a:pPr lvl="0"/>
            <a:r>
              <a:rPr lang="en-US" sz="4000" dirty="0"/>
              <a:t>Concurrency  vs  Parallelization</a:t>
            </a:r>
          </a:p>
        </p:txBody>
      </p:sp>
    </p:spTree>
    <p:extLst>
      <p:ext uri="{BB962C8B-B14F-4D97-AF65-F5344CB8AC3E}">
        <p14:creationId xmlns:p14="http://schemas.microsoft.com/office/powerpoint/2010/main" val="941109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9B27889-8B02-709C-B31B-F2F4553DCA6B}"/>
              </a:ext>
            </a:extLst>
          </p:cNvPr>
          <p:cNvSpPr txBox="1">
            <a:spLocks/>
          </p:cNvSpPr>
          <p:nvPr/>
        </p:nvSpPr>
        <p:spPr>
          <a:xfrm>
            <a:off x="550843" y="683046"/>
            <a:ext cx="6001429" cy="6059277"/>
          </a:xfrm>
          <a:prstGeom prst="rect">
            <a:avLst/>
          </a:prstGeom>
          <a:ln w="12701" cap="flat">
            <a:noFill/>
            <a:prstDash val="solid"/>
            <a:miter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i="1" kern="0" dirty="0">
                <a:solidFill>
                  <a:schemeClr val="bg1"/>
                </a:solidFill>
                <a:latin typeface="Biome" pitchFamily="34"/>
              </a:rPr>
              <a:t>Parallelism: </a:t>
            </a:r>
          </a:p>
          <a:p>
            <a:pPr>
              <a:lnSpc>
                <a:spcPct val="150000"/>
              </a:lnSpc>
            </a:pPr>
            <a:r>
              <a:rPr lang="en-US" sz="1800" kern="0" dirty="0">
                <a:solidFill>
                  <a:schemeClr val="bg1"/>
                </a:solidFill>
                <a:latin typeface="Biome" pitchFamily="34"/>
              </a:rPr>
              <a:t>is about multiple tasks or subtasks of the same task that literally run at the same time on a hardware with multiple computing resources like multi-core processor so that the task can be finished faster.</a:t>
            </a:r>
          </a:p>
          <a:p>
            <a:pPr algn="just"/>
            <a:endParaRPr lang="en-US" sz="1800" kern="0" dirty="0">
              <a:solidFill>
                <a:srgbClr val="00FFFF"/>
              </a:solidFill>
              <a:latin typeface="Biome" pitchFamily="34"/>
            </a:endParaRPr>
          </a:p>
          <a:p>
            <a:pPr algn="just"/>
            <a:endParaRPr lang="en-US" sz="1800" kern="0" dirty="0">
              <a:solidFill>
                <a:srgbClr val="00FFFF"/>
              </a:solidFill>
              <a:latin typeface="Biome" pitchFamily="34"/>
            </a:endParaRPr>
          </a:p>
          <a:p>
            <a:pPr>
              <a:lnSpc>
                <a:spcPct val="150000"/>
              </a:lnSpc>
              <a:buClr>
                <a:srgbClr val="FFFFFF"/>
              </a:buClr>
            </a:pPr>
            <a:r>
              <a:rPr lang="en-US" sz="2000" b="1" kern="0" dirty="0">
                <a:solidFill>
                  <a:srgbClr val="00FFFF"/>
                </a:solidFill>
                <a:latin typeface="Biome" pitchFamily="34"/>
              </a:rPr>
              <a:t> </a:t>
            </a:r>
            <a:r>
              <a:rPr lang="en-US" sz="2000" b="1" i="1" kern="0" dirty="0">
                <a:solidFill>
                  <a:schemeClr val="bg1"/>
                </a:solidFill>
                <a:latin typeface="Biome" pitchFamily="34"/>
              </a:rPr>
              <a:t>Concurrency: </a:t>
            </a:r>
          </a:p>
          <a:p>
            <a:pPr>
              <a:lnSpc>
                <a:spcPct val="150000"/>
              </a:lnSpc>
              <a:buClr>
                <a:srgbClr val="FFFFFF"/>
              </a:buClr>
            </a:pPr>
            <a:r>
              <a:rPr lang="en-US" sz="1800" kern="0" dirty="0">
                <a:solidFill>
                  <a:schemeClr val="bg1"/>
                </a:solidFill>
                <a:latin typeface="Biome" pitchFamily="34"/>
              </a:rPr>
              <a:t>is about multiple tasks which start, run, and complete in overlapping time periods, in no specific order. </a:t>
            </a:r>
            <a:endParaRPr lang="en-US" sz="1800" dirty="0">
              <a:solidFill>
                <a:schemeClr val="bg1"/>
              </a:solidFill>
              <a:latin typeface="Arial Nova"/>
              <a:cs typeface="Biome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2E39265-99FA-3C37-DFDF-CBB9B05B2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546" y="2095844"/>
            <a:ext cx="45148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05" y="312115"/>
            <a:ext cx="6910627" cy="1164882"/>
          </a:xfrm>
        </p:spPr>
        <p:txBody>
          <a:bodyPr/>
          <a:lstStyle/>
          <a:p>
            <a:r>
              <a:rPr lang="en-US" sz="4000" b="1" dirty="0"/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8367" y="1785468"/>
            <a:ext cx="5325741" cy="436194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 marL="6858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+mj-lt"/>
              </a:rPr>
              <a:t>System Architecture</a:t>
            </a:r>
          </a:p>
          <a:p>
            <a:pPr marL="6858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+mj-lt"/>
              </a:rPr>
              <a:t>Communication Topology</a:t>
            </a:r>
          </a:p>
          <a:p>
            <a:pPr marL="6858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+mj-lt"/>
              </a:rPr>
              <a:t>Structural Diagrams</a:t>
            </a:r>
          </a:p>
          <a:p>
            <a:pPr marL="6858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+mj-lt"/>
              </a:rPr>
              <a:t>Behavioral Diagrams</a:t>
            </a:r>
          </a:p>
          <a:p>
            <a:pPr marL="6858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+mj-lt"/>
              </a:rPr>
              <a:t>Failure Management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Implementation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Summery</a:t>
            </a: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A picture containing text, road, way, highway">
            <a:extLst>
              <a:ext uri="{FF2B5EF4-FFF2-40B4-BE49-F238E27FC236}">
                <a16:creationId xmlns:a16="http://schemas.microsoft.com/office/drawing/2014/main" id="{9FD308E5-19BC-1FB9-BC86-FD929A507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923" y="1476998"/>
            <a:ext cx="5631895" cy="42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76BB6-95BD-E91E-9F74-F265BD934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7" y="579545"/>
            <a:ext cx="10143269" cy="1371315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2000" dirty="0"/>
              <a:t>In Truck Platooning,  the following tasks </a:t>
            </a:r>
            <a:r>
              <a:rPr lang="en-US" sz="2000" dirty="0">
                <a:solidFill>
                  <a:schemeClr val="bg1"/>
                </a:solidFill>
              </a:rPr>
              <a:t>are implemented by using “OpenMP” and “</a:t>
            </a:r>
            <a:r>
              <a:rPr lang="en-US" sz="2000" dirty="0" err="1">
                <a:solidFill>
                  <a:schemeClr val="bg1"/>
                </a:solidFill>
              </a:rPr>
              <a:t>pthread</a:t>
            </a:r>
            <a:r>
              <a:rPr lang="en-US" sz="2000" dirty="0">
                <a:solidFill>
                  <a:schemeClr val="bg1"/>
                </a:solidFill>
              </a:rPr>
              <a:t>”, to apply concurrency and parallelism.</a:t>
            </a:r>
            <a:endParaRPr lang="en-DE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99635D-9EA9-B471-9820-E5C55C1E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18D45C-0088-E852-92CA-9F7F13FEB24D}"/>
              </a:ext>
            </a:extLst>
          </p:cNvPr>
          <p:cNvSpPr txBox="1"/>
          <p:nvPr/>
        </p:nvSpPr>
        <p:spPr>
          <a:xfrm>
            <a:off x="1013066" y="2231217"/>
            <a:ext cx="8780719" cy="162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0000"/>
              </a:lnSpc>
              <a:spcBef>
                <a:spcPts val="130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Biome" pitchFamily="34"/>
              </a:rPr>
              <a:t>Functions for autonomous driving mode of each following truck </a:t>
            </a:r>
          </a:p>
          <a:p>
            <a:pPr lvl="0">
              <a:lnSpc>
                <a:spcPct val="100000"/>
              </a:lnSpc>
              <a:spcBef>
                <a:spcPts val="1300"/>
              </a:spcBef>
              <a:buSzPct val="100000"/>
            </a:pPr>
            <a:endParaRPr lang="en-US" sz="1800" b="1" dirty="0">
              <a:solidFill>
                <a:schemeClr val="bg1"/>
              </a:solidFill>
              <a:latin typeface="Biome" pitchFamily="34"/>
            </a:endParaRPr>
          </a:p>
          <a:p>
            <a:pPr marL="285750" lvl="0" indent="-285750">
              <a:lnSpc>
                <a:spcPct val="100000"/>
              </a:lnSpc>
              <a:spcBef>
                <a:spcPts val="130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Biome" pitchFamily="34"/>
              </a:rPr>
              <a:t>Communication messages</a:t>
            </a:r>
            <a:br>
              <a:rPr lang="en-US" sz="2000" dirty="0">
                <a:solidFill>
                  <a:schemeClr val="bg1"/>
                </a:solidFill>
                <a:latin typeface="Arial Nova"/>
                <a:cs typeface="Biome"/>
              </a:rPr>
            </a:br>
            <a:endParaRPr lang="en-US" sz="2000" dirty="0">
              <a:solidFill>
                <a:schemeClr val="bg1"/>
              </a:solidFill>
              <a:latin typeface="Arial Nova"/>
              <a:cs typeface="Biome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BC0B42-42AF-FE0E-D643-9D23AB062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823" y="3771901"/>
            <a:ext cx="4660295" cy="2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452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9B27889-8B02-709C-B31B-F2F4553DCA6B}"/>
              </a:ext>
            </a:extLst>
          </p:cNvPr>
          <p:cNvSpPr txBox="1">
            <a:spLocks/>
          </p:cNvSpPr>
          <p:nvPr/>
        </p:nvSpPr>
        <p:spPr>
          <a:xfrm>
            <a:off x="395968" y="1341494"/>
            <a:ext cx="5325563" cy="4458414"/>
          </a:xfrm>
          <a:prstGeom prst="rect">
            <a:avLst/>
          </a:prstGeom>
          <a:ln w="12701" cap="flat">
            <a:noFill/>
            <a:prstDash val="solid"/>
            <a:miter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i="1" kern="0" dirty="0">
                <a:solidFill>
                  <a:schemeClr val="bg1"/>
                </a:solidFill>
                <a:latin typeface="Biome" pitchFamily="34"/>
              </a:rPr>
              <a:t>GPU Programming: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a typeface="Times" panose="02020603050405020304" pitchFamily="18" charset="0"/>
              </a:rPr>
              <a:t>A</a:t>
            </a:r>
            <a:r>
              <a:rPr lang="en-US" sz="1800" dirty="0">
                <a:solidFill>
                  <a:schemeClr val="bg1"/>
                </a:solidFill>
                <a:effectLst/>
                <a:ea typeface="Times" panose="02020603050405020304" pitchFamily="18" charset="0"/>
              </a:rPr>
              <a:t> GPU has a massively parallel architecture consisting of thousands of smaller, more efficient cores designed for handling multiple tasks simultaneously to reduce response time.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In our system, reading the sensor values and storing them in the array of readings in each truck concurrently is developed on GPU using CUDA.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C7A65E-AB72-490F-8439-448EBC9E9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412" y="1419871"/>
            <a:ext cx="5519620" cy="36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53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860F9-F8F0-1D09-901B-6511C601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BE12C5-6CA2-7CEB-7177-E9DE0964B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593" y="2535448"/>
            <a:ext cx="10515600" cy="1325563"/>
          </a:xfrm>
        </p:spPr>
        <p:txBody>
          <a:bodyPr/>
          <a:lstStyle/>
          <a:p>
            <a:pPr lvl="0"/>
            <a:r>
              <a:rPr lang="en-US" sz="400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59267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015C22-9EE1-266B-0D3F-CC2AC08DE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94452" y="2611476"/>
            <a:ext cx="643034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8">
            <a:extLst>
              <a:ext uri="{FF2B5EF4-FFF2-40B4-BE49-F238E27FC236}">
                <a16:creationId xmlns:a16="http://schemas.microsoft.com/office/drawing/2014/main" id="{F623A92E-E4CC-E438-7E3C-636F0940C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29" y="1125578"/>
            <a:ext cx="3447053" cy="546574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4.png">
            <a:extLst>
              <a:ext uri="{FF2B5EF4-FFF2-40B4-BE49-F238E27FC236}">
                <a16:creationId xmlns:a16="http://schemas.microsoft.com/office/drawing/2014/main" id="{17131CF5-ADBE-2601-BEA3-71E86F65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77975" y="1125578"/>
            <a:ext cx="2973600" cy="26277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A0FFD39-A56D-E848-20F7-3C025257E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975" y="4652094"/>
            <a:ext cx="2972693" cy="19392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image1.png">
            <a:extLst>
              <a:ext uri="{FF2B5EF4-FFF2-40B4-BE49-F238E27FC236}">
                <a16:creationId xmlns:a16="http://schemas.microsoft.com/office/drawing/2014/main" id="{2A28A683-0C45-9FFF-D7C8-404198D1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24155" y="1125577"/>
            <a:ext cx="3427815" cy="54657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0DBDA87-EC51-EF41-F6F7-A24949F1C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14" y="-74181"/>
            <a:ext cx="10515600" cy="1325563"/>
          </a:xfrm>
        </p:spPr>
        <p:txBody>
          <a:bodyPr/>
          <a:lstStyle/>
          <a:p>
            <a:r>
              <a:rPr lang="en-US" dirty="0"/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047" y="0"/>
            <a:ext cx="10515600" cy="1325563"/>
          </a:xfrm>
        </p:spPr>
        <p:txBody>
          <a:bodyPr/>
          <a:lstStyle/>
          <a:p>
            <a:r>
              <a:rPr lang="en-US" dirty="0"/>
              <a:t>GPU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015C22-9EE1-266B-0D3F-CC2AC08DE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94452" y="2611476"/>
            <a:ext cx="643034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8">
            <a:extLst>
              <a:ext uri="{FF2B5EF4-FFF2-40B4-BE49-F238E27FC236}">
                <a16:creationId xmlns:a16="http://schemas.microsoft.com/office/drawing/2014/main" id="{1CD4F8FE-D758-55FD-CAB4-6FA0A52C1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810" y="1882085"/>
            <a:ext cx="4085134" cy="412639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85159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44" y="687489"/>
            <a:ext cx="3304370" cy="81038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Summary</a:t>
            </a: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89C1F-F771-49CD-8FB1-5C5B755CDC60}"/>
              </a:ext>
            </a:extLst>
          </p:cNvPr>
          <p:cNvSpPr txBox="1"/>
          <p:nvPr/>
        </p:nvSpPr>
        <p:spPr>
          <a:xfrm>
            <a:off x="312560" y="1861691"/>
            <a:ext cx="5435097" cy="3559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0000"/>
              </a:lnSpc>
              <a:spcBef>
                <a:spcPts val="130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Importance of Truck Platooning in the transport sector</a:t>
            </a:r>
          </a:p>
          <a:p>
            <a:pPr lvl="0">
              <a:lnSpc>
                <a:spcPct val="100000"/>
              </a:lnSpc>
              <a:spcBef>
                <a:spcPts val="1300"/>
              </a:spcBef>
              <a:buSzPct val="100000"/>
            </a:pPr>
            <a:endParaRPr lang="en-US" dirty="0">
              <a:solidFill>
                <a:schemeClr val="bg1"/>
              </a:solidFill>
              <a:latin typeface="+mj-lt"/>
              <a:cs typeface="Biome" panose="020B0503030204020804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130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Take advantage of parallel and concurrent programming on CPU/GPU for implementation of an adaptive, real-time truck platooning system </a:t>
            </a:r>
          </a:p>
          <a:p>
            <a:pPr marL="285750" lvl="0" indent="-285750">
              <a:lnSpc>
                <a:spcPct val="100000"/>
              </a:lnSpc>
              <a:spcBef>
                <a:spcPts val="1300"/>
              </a:spcBef>
              <a:buSzPct val="100000"/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+mj-lt"/>
              <a:cs typeface="Biome" panose="020B0503030204020804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1300"/>
              </a:spcBef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Challenges in implementation</a:t>
            </a:r>
            <a:br>
              <a:rPr lang="en-US" sz="2000" dirty="0">
                <a:solidFill>
                  <a:schemeClr val="bg1"/>
                </a:solidFill>
                <a:latin typeface="Arial Nova"/>
                <a:cs typeface="Biome"/>
              </a:rPr>
            </a:br>
            <a:endParaRPr lang="en-US" sz="2000" dirty="0">
              <a:solidFill>
                <a:schemeClr val="bg1"/>
              </a:solidFill>
              <a:latin typeface="Arial Nova"/>
              <a:cs typeface="Biome"/>
            </a:endParaRPr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198" y="2945764"/>
            <a:ext cx="2133512" cy="12853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Nature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934638" y="2727756"/>
            <a:ext cx="2587137" cy="172135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Benefit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2727756"/>
            <a:ext cx="2587137" cy="172135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FF593BC9-7289-6B7E-35C7-873A8D814424}"/>
              </a:ext>
            </a:extLst>
          </p:cNvPr>
          <p:cNvSpPr/>
          <p:nvPr/>
        </p:nvSpPr>
        <p:spPr>
          <a:xfrm>
            <a:off x="7724246" y="3917630"/>
            <a:ext cx="4099199" cy="129516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Biome"/>
                <a:cs typeface="Biome" pitchFamily="34"/>
              </a:rPr>
              <a:t>Fuel-efficiency-based research</a:t>
            </a: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Biome"/>
                <a:cs typeface="Biome" pitchFamily="34"/>
              </a:rPr>
              <a:t>Technique-related research</a:t>
            </a: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Biome"/>
              <a:cs typeface="Biome" pitchFamily="34"/>
            </a:endParaRP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A1B7C831-5D79-97FC-A973-EA4F7E8DF503}"/>
              </a:ext>
            </a:extLst>
          </p:cNvPr>
          <p:cNvSpPr/>
          <p:nvPr/>
        </p:nvSpPr>
        <p:spPr>
          <a:xfrm>
            <a:off x="3692166" y="4013093"/>
            <a:ext cx="3815468" cy="171066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Biome"/>
                <a:cs typeface="Biome" pitchFamily="34"/>
              </a:rPr>
              <a:t>Reduction in fuel consuming</a:t>
            </a:r>
          </a:p>
          <a:p>
            <a:pPr marL="342900" marR="0" lvl="0" indent="-3429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chemeClr val="bg1"/>
                </a:solidFill>
                <a:uFillTx/>
                <a:latin typeface="Biome"/>
                <a:cs typeface="Biome" pitchFamily="34"/>
              </a:rPr>
              <a:t>Reduce CO2 emissions</a:t>
            </a:r>
          </a:p>
          <a:p>
            <a:pPr marL="342900" marR="0" lvl="0" indent="-3429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chemeClr val="bg1"/>
                </a:solidFill>
                <a:latin typeface="Biome"/>
                <a:cs typeface="Biome" pitchFamily="34"/>
              </a:rPr>
              <a:t>Increase Road Safety</a:t>
            </a:r>
          </a:p>
          <a:p>
            <a:pPr marL="342900" marR="0" lvl="0" indent="-3429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chemeClr val="bg1"/>
                </a:solidFill>
                <a:latin typeface="Biome"/>
                <a:cs typeface="Biome" pitchFamily="34"/>
              </a:rPr>
              <a:t>Decrease Driver workloads</a:t>
            </a:r>
            <a:endParaRPr lang="en-US" sz="1800" b="0" i="0" u="none" strike="noStrike" kern="1200" cap="none" spc="0" baseline="0" dirty="0">
              <a:solidFill>
                <a:schemeClr val="bg1"/>
              </a:solidFill>
              <a:uFillTx/>
              <a:latin typeface="Biome"/>
              <a:cs typeface="Biome" pitchFamily="34"/>
            </a:endParaRPr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0AF7E6D7-F282-9CE7-DF98-A0C292726D57}"/>
              </a:ext>
            </a:extLst>
          </p:cNvPr>
          <p:cNvSpPr txBox="1">
            <a:spLocks/>
          </p:cNvSpPr>
          <p:nvPr/>
        </p:nvSpPr>
        <p:spPr>
          <a:xfrm>
            <a:off x="368555" y="3911680"/>
            <a:ext cx="3331573" cy="1604758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SzPct val="100000"/>
              <a:buFont typeface="Arial" pitchFamily="34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Truck Transportation</a:t>
            </a:r>
          </a:p>
          <a:p>
            <a:pPr marL="342900" indent="-342900">
              <a:lnSpc>
                <a:spcPct val="100000"/>
              </a:lnSpc>
              <a:buSzPct val="100000"/>
              <a:buFont typeface="Arial" pitchFamily="34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Platooning Formation</a:t>
            </a:r>
          </a:p>
          <a:p>
            <a:pPr marL="342900" indent="-342900">
              <a:lnSpc>
                <a:spcPct val="100000"/>
              </a:lnSpc>
              <a:buSzPct val="100000"/>
              <a:buFont typeface="Arial" pitchFamily="34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724F41-3F3F-90E6-FE32-0E82B7EDB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034A133-A888-830D-7756-CAABE7DA37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3453" y="2526002"/>
            <a:ext cx="10515600" cy="1325563"/>
          </a:xfrm>
        </p:spPr>
        <p:txBody>
          <a:bodyPr/>
          <a:lstStyle/>
          <a:p>
            <a:pPr lvl="0"/>
            <a:r>
              <a:rPr lang="en-US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70239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3388" y="2522863"/>
            <a:ext cx="7282149" cy="1082407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Semi-centralized </a:t>
            </a:r>
          </a:p>
          <a:p>
            <a:r>
              <a:rPr lang="en-US" sz="3600" dirty="0">
                <a:solidFill>
                  <a:schemeClr val="bg1"/>
                </a:solidFill>
              </a:rPr>
              <a:t>Peer to Peer (P2P)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6F8FFC2-01F8-77AB-4A57-264CFFAB8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382" y="597602"/>
            <a:ext cx="4766694" cy="534188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40CA1B-82D4-56CC-09A8-1CF204839DF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42906" y="718854"/>
            <a:ext cx="10242608" cy="23075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Independent computing units capability of nodes to change role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+mj-lt"/>
            </a:endParaRPr>
          </a:p>
          <a:p>
            <a:pPr marL="0" indent="0">
              <a:buNone/>
            </a:pPr>
            <a:endParaRPr lang="en-US" sz="2000" dirty="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Robust against individual node failure</a:t>
            </a:r>
            <a:endParaRPr lang="en-DE" sz="2000" dirty="0">
              <a:latin typeface="+mj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BF92DC-AA8E-22F2-F643-9B5E4FD0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509C105-463B-8160-0083-0161891C7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436" y="2898878"/>
            <a:ext cx="4711547" cy="317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221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BFCD3E-C59E-08B3-091B-B1A06E48E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AD86F8-E0A3-DF68-4308-6220480E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B416C42-4300-D108-7EAD-35AF30EEE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99" y="2535448"/>
            <a:ext cx="10515600" cy="1325563"/>
          </a:xfrm>
        </p:spPr>
        <p:txBody>
          <a:bodyPr/>
          <a:lstStyle/>
          <a:p>
            <a:r>
              <a:rPr lang="en-US" dirty="0"/>
              <a:t>Communication Protocol</a:t>
            </a:r>
          </a:p>
        </p:txBody>
      </p:sp>
    </p:spTree>
    <p:extLst>
      <p:ext uri="{BB962C8B-B14F-4D97-AF65-F5344CB8AC3E}">
        <p14:creationId xmlns:p14="http://schemas.microsoft.com/office/powerpoint/2010/main" val="2630695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66879" y="835776"/>
            <a:ext cx="3953594" cy="509671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</a:rPr>
              <a:t>UDP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08490" y="2104222"/>
            <a:ext cx="8452455" cy="33601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+mj-lt"/>
              </a:rPr>
              <a:t> Connectionless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 dirty="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+mj-lt"/>
              </a:rPr>
              <a:t> Low latency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 dirty="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+mj-lt"/>
              </a:rPr>
              <a:t> Fast</a:t>
            </a:r>
          </a:p>
          <a:p>
            <a:pPr marL="0" indent="0">
              <a:buNone/>
            </a:pPr>
            <a:endParaRPr lang="en-US" sz="2800" dirty="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+mj-lt"/>
              </a:rPr>
              <a:t> Suitable for hard-real time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0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AD86F8-E0A3-DF68-4308-6220480E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B416C42-4300-D108-7EAD-35AF30EEE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99" y="2535448"/>
            <a:ext cx="10515600" cy="1325563"/>
          </a:xfrm>
        </p:spPr>
        <p:txBody>
          <a:bodyPr/>
          <a:lstStyle/>
          <a:p>
            <a:r>
              <a:rPr lang="en-US" dirty="0"/>
              <a:t>Sketch of Approach</a:t>
            </a:r>
          </a:p>
        </p:txBody>
      </p:sp>
    </p:spTree>
    <p:extLst>
      <p:ext uri="{BB962C8B-B14F-4D97-AF65-F5344CB8AC3E}">
        <p14:creationId xmlns:p14="http://schemas.microsoft.com/office/powerpoint/2010/main" val="2483169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192</TotalTime>
  <Words>375</Words>
  <Application>Microsoft Office PowerPoint</Application>
  <PresentationFormat>Widescreen</PresentationFormat>
  <Paragraphs>122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Arial Nova</vt:lpstr>
      <vt:lpstr>Biome</vt:lpstr>
      <vt:lpstr>Biome Light</vt:lpstr>
      <vt:lpstr>Calibri</vt:lpstr>
      <vt:lpstr>Segoe UI</vt:lpstr>
      <vt:lpstr>Times New Roman</vt:lpstr>
      <vt:lpstr>Wingdings</vt:lpstr>
      <vt:lpstr>Office Theme</vt:lpstr>
      <vt:lpstr>Truck Platooning</vt:lpstr>
      <vt:lpstr>Outline</vt:lpstr>
      <vt:lpstr>Introduction</vt:lpstr>
      <vt:lpstr>System Architecture</vt:lpstr>
      <vt:lpstr>PowerPoint Presentation</vt:lpstr>
      <vt:lpstr>PowerPoint Presentation</vt:lpstr>
      <vt:lpstr>Communication Protocol</vt:lpstr>
      <vt:lpstr>PowerPoint Presentation</vt:lpstr>
      <vt:lpstr>Sketch of Approach</vt:lpstr>
      <vt:lpstr>Use Case-Platoon Formation</vt:lpstr>
      <vt:lpstr>Use Case-Role Transformation</vt:lpstr>
      <vt:lpstr>State Machine - Leader</vt:lpstr>
      <vt:lpstr>State Machine - Follower</vt:lpstr>
      <vt:lpstr>Requirements Diagram</vt:lpstr>
      <vt:lpstr>PowerPoint Presentation</vt:lpstr>
      <vt:lpstr>Failure Management</vt:lpstr>
      <vt:lpstr>PowerPoint Presentation</vt:lpstr>
      <vt:lpstr>Concurrency  vs  Parallelization</vt:lpstr>
      <vt:lpstr>PowerPoint Presentation</vt:lpstr>
      <vt:lpstr>In Truck Platooning,  the following tasks are implemented by using “OpenMP” and “pthread”, to apply concurrency and parallelism.</vt:lpstr>
      <vt:lpstr>PowerPoint Presentation</vt:lpstr>
      <vt:lpstr>Implementation</vt:lpstr>
      <vt:lpstr>CPU</vt:lpstr>
      <vt:lpstr>GPU</vt:lpstr>
      <vt:lpstr>Summary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Platooning</dc:title>
  <dc:creator>Bahar F</dc:creator>
  <cp:lastModifiedBy>Ghazaleh Hadian Ghahfarokhi</cp:lastModifiedBy>
  <cp:revision>41</cp:revision>
  <dcterms:created xsi:type="dcterms:W3CDTF">2023-02-23T14:57:57Z</dcterms:created>
  <dcterms:modified xsi:type="dcterms:W3CDTF">2023-02-24T06:10:25Z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